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5"/>
  </p:notesMasterIdLst>
  <p:sldIdLst>
    <p:sldId id="256" r:id="rId3"/>
    <p:sldId id="290" r:id="rId4"/>
    <p:sldId id="293" r:id="rId5"/>
    <p:sldId id="273" r:id="rId6"/>
    <p:sldId id="279" r:id="rId7"/>
    <p:sldId id="282" r:id="rId8"/>
    <p:sldId id="304" r:id="rId9"/>
    <p:sldId id="305" r:id="rId10"/>
    <p:sldId id="295" r:id="rId11"/>
    <p:sldId id="294" r:id="rId12"/>
    <p:sldId id="296" r:id="rId13"/>
    <p:sldId id="297" r:id="rId14"/>
    <p:sldId id="298" r:id="rId15"/>
    <p:sldId id="291" r:id="rId16"/>
    <p:sldId id="285" r:id="rId17"/>
    <p:sldId id="301" r:id="rId18"/>
    <p:sldId id="306" r:id="rId19"/>
    <p:sldId id="302" r:id="rId20"/>
    <p:sldId id="308" r:id="rId21"/>
    <p:sldId id="309" r:id="rId22"/>
    <p:sldId id="310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724363-8F7E-4FDF-B937-11EAC5ED0177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98318-86A7-4F04-9C14-4CC8C6987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2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E6B3A-638A-4A44-B7AA-5CA09F08314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9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D98318-86A7-4F04-9C14-4CC8C698782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8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C5BD42-A61C-4EF5-BA7B-665DD72DAAD4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22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561851-2FD1-4457-B785-99BB60A043FF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0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3CC65C-0409-4BAF-85F9-D511BD4CAB8D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9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2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CF9E5D-0719-4A6D-9A16-293DD80D1130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10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3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5D13EE-3F0A-43EA-A4DC-07C2F0A5138E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11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0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F02C5D-7D56-4BA8-A3BC-A824E9775856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12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6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DF2A85-93E6-4061-B12C-963AA260A834}" type="slidenum">
              <a:rPr lang="ru-RU" sz="1200">
                <a:solidFill>
                  <a:srgbClr val="000000"/>
                </a:solidFill>
                <a:latin typeface="Arial" charset="0"/>
              </a:rPr>
              <a:pPr algn="r"/>
              <a:t>13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5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7C0125-AEB9-49A9-ADE8-7F547A70624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1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23F4B1-3474-47BA-B987-476ED18DA658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7AAC-7C83-4104-956B-EDE68C5AB4EC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13E7-8E04-4056-88D0-D76D0F63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DC97-6979-4D1D-BAC9-5889CFF544EC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5CE1-FCED-493B-A4F8-0359C2F0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6489-AEF4-49AC-9504-19D06431217B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AD14-9512-43EA-BEC0-F89741DFB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79706A-DCEA-4483-B2B2-E8F503859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932C8A-0A3E-409A-9BB2-973F34AA3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BED14-FE77-4050-9D1D-48572AB0F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FE049-7222-4185-9D78-D19130DC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F7F6B3-F30E-4439-9DF3-EF476636F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ADA7B0-1B8E-44ED-8644-E39EE8169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2BA5F-3F34-4653-A929-335486F23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A6B58C-90DB-49D4-B835-67EBE6707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1C73-EB12-40BA-9436-917CFF013430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F138-2EF3-4E2B-AB1F-0E98BC1A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8E95DD-58BE-4392-88DB-122263B15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1CA07-14AE-43A9-B620-9DEF91B0D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1141F1-EAE4-4743-93E8-67FEE6684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31B3-472D-4E6B-97D6-9DBB2450AF50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6FF3-5C8A-4CED-9D15-3D1DEEBA2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6EA7-8D55-48B3-AC2B-31B35A180AE1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496E-95D4-4E4B-817B-8355804C9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BD17-1D9E-4528-89DA-97B69B17D0E4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D6D22-5F5E-4A56-A346-64D686BE1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AD47-CAD2-4AE2-BD04-B3CE1723F6FE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ED2D-7B69-423B-8349-9227191CF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0111A-8718-4B45-87AA-E4DCDA6BFE8B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5C59-34E9-407E-BC5F-2CC22390C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991B-4E63-4F01-93A2-7BE703C8B6C9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EB32-0A48-4CF0-AAB3-ECD2C842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F9F6-A5AF-4BDF-A94D-6D0CD1404A0C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D6FD-1443-4F74-8888-92FAE7B81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25A9-295F-4BD9-BE34-DDF7E925FD13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8E3D-65B1-42EA-B38E-93E85DDAC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6829-52F0-405B-84FB-58C5881E6661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843D-36F2-4570-9CEF-8B391A36C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80BFEF-4495-41E3-A6B6-DD1B5811556E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E94B2D-766F-4D66-90A8-2DDF7974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3776A0B-FC9C-4DAE-9D6D-15C6BF318423}" type="datetimeFigureOut">
              <a:rPr lang="ru-RU"/>
              <a:pPr>
                <a:defRPr/>
              </a:pPr>
              <a:t>03.07.2019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55105D2-64FF-4086-ACD5-FB4C45A22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09" r:id="rId12"/>
    <p:sldLayoutId id="21474837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rcz-dnr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rcz-dnr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688"/>
            <a:ext cx="1485900" cy="130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755650" y="1341438"/>
            <a:ext cx="7993063" cy="482441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i="1">
                <a:solidFill>
                  <a:schemeClr val="accent2"/>
                </a:solidFill>
                <a:latin typeface="Verdana" pitchFamily="34" charset="0"/>
              </a:rPr>
              <a:t>МАСТЕР – КЛАСС</a:t>
            </a:r>
          </a:p>
          <a:p>
            <a:pPr algn="ctr"/>
            <a:endParaRPr lang="ru-RU" sz="1200" b="1" i="1">
              <a:solidFill>
                <a:schemeClr val="accent2"/>
              </a:solidFill>
              <a:latin typeface="Verdana" pitchFamily="34" charset="0"/>
            </a:endParaRPr>
          </a:p>
          <a:p>
            <a:pPr algn="ctr"/>
            <a:r>
              <a:rPr lang="ru-RU" sz="4800" b="1">
                <a:solidFill>
                  <a:schemeClr val="tx2"/>
                </a:solidFill>
                <a:latin typeface="Verdana" pitchFamily="34" charset="0"/>
              </a:rPr>
              <a:t>«</a:t>
            </a:r>
            <a:r>
              <a:rPr lang="ru-RU" sz="4400" b="1">
                <a:solidFill>
                  <a:schemeClr val="tx2"/>
                </a:solidFill>
                <a:latin typeface="Verdana" pitchFamily="34" charset="0"/>
              </a:rPr>
              <a:t>РАБОЧЕЕ МЕСТО – РЕЗУЛЬТАТ АКТИВНЫХ И ПРАВИЛЬНЫХ ДЕЙСТВИЙ</a:t>
            </a:r>
            <a:r>
              <a:rPr lang="ru-RU" sz="4800" b="1">
                <a:solidFill>
                  <a:schemeClr val="tx2"/>
                </a:solidFill>
                <a:latin typeface="Verdana" pitchFamily="34" charset="0"/>
              </a:rPr>
              <a:t>»</a:t>
            </a:r>
          </a:p>
        </p:txBody>
      </p:sp>
      <p:pic>
        <p:nvPicPr>
          <p:cNvPr id="1026" name="Picture 2" descr="C:\Users\TRUD-4.TRUD4\Desktop\images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524328" y="112706"/>
            <a:ext cx="1389383" cy="8875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0"/>
            <a:ext cx="11874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755650" y="1700213"/>
            <a:ext cx="7716838" cy="8048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Представиться и узнать имя и отчество собеседника</a:t>
            </a: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827088" y="4868863"/>
            <a:ext cx="7716837" cy="469900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Ответить на вопросы работодателя</a:t>
            </a: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755650" y="2708275"/>
            <a:ext cx="7794625" cy="804863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Объяснить  цель обращения и уточнить наличие интересующей Вас вакансии</a:t>
            </a:r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684213" y="3573463"/>
            <a:ext cx="7788275" cy="113982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Предложить свою кандидатуру для  трудоустройства на вакансию и попросить назначить время и место собеседования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54570" y="397276"/>
            <a:ext cx="6247555" cy="89255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Проведение телефонного разговора с работодателем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36513"/>
            <a:ext cx="10429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Прямоугольник 4"/>
          <p:cNvSpPr>
            <a:spLocks noChangeArrowheads="1"/>
          </p:cNvSpPr>
          <p:nvPr/>
        </p:nvSpPr>
        <p:spPr bwMode="auto">
          <a:xfrm>
            <a:off x="755650" y="5516563"/>
            <a:ext cx="7716838" cy="8048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871788" algn="l"/>
                <a:tab pos="2962275" algn="l"/>
              </a:tabLst>
            </a:pPr>
            <a:r>
              <a:rPr lang="ru-RU" sz="2200" b="1">
                <a:latin typeface="Verdana" pitchFamily="34" charset="0"/>
                <a:cs typeface="Tahoma" pitchFamily="34" charset="0"/>
              </a:rPr>
              <a:t>Поблагодарить собеседника за уделенное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96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96753" y="512951"/>
            <a:ext cx="6642068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latin typeface="+mj-lt"/>
                <a:cs typeface="Tahoma" pitchFamily="34" charset="0"/>
              </a:rPr>
              <a:t>Подготовка</a:t>
            </a:r>
            <a:r>
              <a:rPr lang="ru-RU" sz="2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 к </a:t>
            </a:r>
            <a:r>
              <a:rPr lang="ru-RU" sz="2800" b="1" i="1" dirty="0">
                <a:ln w="11430"/>
                <a:latin typeface="+mj-lt"/>
                <a:cs typeface="Tahoma" pitchFamily="34" charset="0"/>
              </a:rPr>
              <a:t>собеседованию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7988" y="104775"/>
            <a:ext cx="10906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2" name="Прямоугольник 2"/>
          <p:cNvGrpSpPr>
            <a:grpSpLocks/>
          </p:cNvGrpSpPr>
          <p:nvPr/>
        </p:nvGrpSpPr>
        <p:grpSpPr bwMode="auto">
          <a:xfrm>
            <a:off x="539750" y="1412875"/>
            <a:ext cx="8321675" cy="5108575"/>
            <a:chOff x="180" y="822"/>
            <a:chExt cx="5242" cy="3218"/>
          </a:xfrm>
        </p:grpSpPr>
        <p:pic>
          <p:nvPicPr>
            <p:cNvPr id="43013" name="Прямоугольник 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" y="822"/>
              <a:ext cx="5242" cy="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Text Box 7"/>
            <p:cNvSpPr txBox="1">
              <a:spLocks noChangeArrowheads="1"/>
            </p:cNvSpPr>
            <p:nvPr/>
          </p:nvSpPr>
          <p:spPr bwMode="auto">
            <a:xfrm>
              <a:off x="204" y="848"/>
              <a:ext cx="5197" cy="305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-Собрать информацию о предприятии и функциональных обязанностях по вакансии;</a:t>
              </a:r>
            </a:p>
            <a:p>
              <a:endParaRPr lang="ru-RU" sz="800" b="1" u="sng" dirty="0">
                <a:latin typeface="Verdana" pitchFamily="34" charset="0"/>
                <a:cs typeface="Tahoma" pitchFamily="34" charset="0"/>
              </a:endParaRPr>
            </a:p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-Уточнить маршрут  до места проведения собеседования;</a:t>
              </a:r>
            </a:p>
            <a:p>
              <a:endParaRPr lang="ru-RU" sz="800" b="1" u="sng" dirty="0">
                <a:latin typeface="Verdana" pitchFamily="34" charset="0"/>
                <a:cs typeface="Tahoma" pitchFamily="34" charset="0"/>
              </a:endParaRPr>
            </a:p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-Подготовить резюме и другие личные документы(диплом, трудовая книжка);</a:t>
              </a:r>
            </a:p>
            <a:p>
              <a:endParaRPr lang="ru-RU" sz="800" b="1" u="sng" dirty="0">
                <a:latin typeface="Verdana" pitchFamily="34" charset="0"/>
                <a:cs typeface="Tahoma" pitchFamily="34" charset="0"/>
              </a:endParaRPr>
            </a:p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-Подготовить вопросы работодателю;</a:t>
              </a:r>
            </a:p>
            <a:p>
              <a:endParaRPr lang="ru-RU" sz="800" b="1" u="sng" dirty="0">
                <a:latin typeface="Verdana" pitchFamily="34" charset="0"/>
                <a:cs typeface="Tahoma" pitchFamily="34" charset="0"/>
              </a:endParaRPr>
            </a:p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-Подготовиться к возможным вопросам работодателя;</a:t>
              </a:r>
            </a:p>
            <a:p>
              <a:endParaRPr lang="ru-RU" sz="800" b="1" u="sng" dirty="0">
                <a:latin typeface="Verdana" pitchFamily="34" charset="0"/>
                <a:cs typeface="Tahoma" pitchFamily="34" charset="0"/>
              </a:endParaRPr>
            </a:p>
            <a:p>
              <a:r>
                <a:rPr lang="ru-RU" sz="2400" b="1" dirty="0">
                  <a:latin typeface="Verdana" pitchFamily="34" charset="0"/>
                  <a:cs typeface="Tahoma" pitchFamily="34" charset="0"/>
                </a:rPr>
                <a:t>-Продумать свой внешний вид.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29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043608" y="574048"/>
            <a:ext cx="6984776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Вопросы в ходе собеседования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79512" y="1341438"/>
            <a:ext cx="8569201" cy="496728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4254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 Имеете ли вы опыт работы или навыки по соответствующей вакансии? </a:t>
            </a:r>
          </a:p>
          <a:p>
            <a:pPr>
              <a:defRPr/>
            </a:pPr>
            <a:endParaRPr lang="ru-RU" sz="2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 Знаете ли Вы, какие функции придется выполнять по соответствующей вакансии?</a:t>
            </a:r>
          </a:p>
          <a:p>
            <a:pPr>
              <a:defRPr/>
            </a:pPr>
            <a:endParaRPr lang="ru-RU" sz="2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Что Вы знаете о нашем предприятии и почему  хотите работать именно у нас?</a:t>
            </a:r>
          </a:p>
          <a:p>
            <a:pPr>
              <a:defRPr/>
            </a:pPr>
            <a:endParaRPr lang="ru-RU" sz="3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Почему именно Вас мы должны принять на работу? </a:t>
            </a:r>
          </a:p>
          <a:p>
            <a:pPr>
              <a:defRPr/>
            </a:pPr>
            <a:endParaRPr lang="ru-RU" sz="3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Ваши деловые качества, Ваши недостатки?</a:t>
            </a:r>
          </a:p>
          <a:p>
            <a:pPr>
              <a:defRPr/>
            </a:pPr>
            <a:endParaRPr lang="ru-RU" sz="3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Каким, по-Вашему, должен быть хороший работник? </a:t>
            </a:r>
          </a:p>
          <a:p>
            <a:pPr>
              <a:defRPr/>
            </a:pPr>
            <a:r>
              <a:rPr lang="ru-RU" sz="300" b="1" dirty="0">
                <a:latin typeface="Verdana" pitchFamily="34" charset="0"/>
              </a:rPr>
              <a:t>   </a:t>
            </a: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Готовы ли Вы к ненормированному рабочему времени, работе в выходные дни?</a:t>
            </a:r>
          </a:p>
          <a:p>
            <a:pPr>
              <a:defRPr/>
            </a:pPr>
            <a:endParaRPr lang="ru-RU" sz="300" b="1" dirty="0">
              <a:latin typeface="Verdana" pitchFamily="34" charset="0"/>
            </a:endParaRPr>
          </a:p>
          <a:p>
            <a:pPr>
              <a:defRPr/>
            </a:pPr>
            <a:r>
              <a:rPr lang="ru-RU" sz="1800" b="1" dirty="0">
                <a:latin typeface="Verdana" pitchFamily="34" charset="0"/>
              </a:rPr>
              <a:t>-    Когда Вы готовы приступить к работе? </a:t>
            </a:r>
          </a:p>
          <a:p>
            <a:pPr>
              <a:defRPr/>
            </a:pPr>
            <a:endParaRPr lang="ru-RU" sz="1800" b="1" dirty="0">
              <a:latin typeface="Verdana" pitchFamily="34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79388"/>
            <a:ext cx="8826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29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51620" y="835658"/>
            <a:ext cx="6984776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Ваши вопросы к работодателю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95288" y="1557338"/>
            <a:ext cx="8353425" cy="44640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4254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just">
              <a:defRPr/>
            </a:pPr>
            <a:endParaRPr lang="ru-RU" sz="1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>
                <a:latin typeface="Verdana" pitchFamily="34" charset="0"/>
              </a:rPr>
              <a:t>Имеется ли на предприятии возможность повышения квалификации? </a:t>
            </a:r>
          </a:p>
          <a:p>
            <a:pPr algn="just">
              <a:buFont typeface="Arial" charset="0"/>
              <a:buNone/>
              <a:defRPr/>
            </a:pPr>
            <a:endParaRPr lang="ru-RU" sz="2000" b="1">
              <a:latin typeface="Verdan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>
                <a:latin typeface="Verdana" pitchFamily="34" charset="0"/>
              </a:rPr>
              <a:t>Будет ли назначен испытательный срок?</a:t>
            </a:r>
          </a:p>
          <a:p>
            <a:pPr algn="just">
              <a:buFont typeface="Arial" charset="0"/>
              <a:buNone/>
              <a:defRPr/>
            </a:pPr>
            <a:endParaRPr lang="ru-RU" sz="2000" b="1">
              <a:latin typeface="Verdan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>
                <a:latin typeface="Verdana" pitchFamily="34" charset="0"/>
              </a:rPr>
              <a:t>Возможно ли заранее ознакомиться с должностной инструкцией по соответствующей вакансии, чтобы лучше подготовиться к работе?</a:t>
            </a:r>
          </a:p>
          <a:p>
            <a:pPr algn="just">
              <a:buFont typeface="Arial" charset="0"/>
              <a:buNone/>
              <a:defRPr/>
            </a:pPr>
            <a:endParaRPr lang="ru-RU" sz="2000" b="1">
              <a:latin typeface="Verdan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>
                <a:latin typeface="Verdana" pitchFamily="34" charset="0"/>
              </a:rPr>
              <a:t>Когда можно будет узнать о принятом решении работодателя по результатам собеседования?</a:t>
            </a:r>
          </a:p>
          <a:p>
            <a:pPr algn="just">
              <a:buFont typeface="Arial" charset="0"/>
              <a:buNone/>
              <a:defRPr/>
            </a:pPr>
            <a:endParaRPr lang="ru-RU" sz="2000" b="1">
              <a:latin typeface="Verdana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sz="2000" b="1">
                <a:latin typeface="Verdana" pitchFamily="34" charset="0"/>
              </a:rPr>
              <a:t>Когда необходимо приступить к работе?</a:t>
            </a:r>
          </a:p>
          <a:p>
            <a:pPr algn="just">
              <a:defRPr/>
            </a:pPr>
            <a:endParaRPr lang="ru-RU" sz="2000" b="1">
              <a:latin typeface="Verdana" pitchFamily="34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79388"/>
            <a:ext cx="8826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96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98488" y="2481263"/>
            <a:ext cx="2965450" cy="15684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FrizQuadrataC"/>
                <a:cs typeface="Tahoma" pitchFamily="34" charset="0"/>
              </a:rPr>
              <a:t>Типы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FrizQuadrataC"/>
                <a:cs typeface="Tahoma" pitchFamily="34" charset="0"/>
              </a:rPr>
              <a:t>резюме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522088" y="521803"/>
            <a:ext cx="6066004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Составление резюме</a:t>
            </a: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4308475" y="3068638"/>
            <a:ext cx="3863975" cy="5619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FrizQuadrataC"/>
                <a:cs typeface="Tahoma" pitchFamily="34" charset="0"/>
              </a:rPr>
              <a:t>Функциональное</a:t>
            </a:r>
          </a:p>
        </p:txBody>
      </p:sp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4379913" y="3819525"/>
            <a:ext cx="3792537" cy="52387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FrizQuadrataC"/>
                <a:cs typeface="Tahoma" pitchFamily="34" charset="0"/>
              </a:rPr>
              <a:t>Комбинированное</a:t>
            </a:r>
          </a:p>
        </p:txBody>
      </p: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4379913" y="2363788"/>
            <a:ext cx="3792537" cy="52228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FrizQuadrataC"/>
                <a:cs typeface="Tahoma" pitchFamily="34" charset="0"/>
              </a:rPr>
              <a:t>Хронологическое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592513" y="2593975"/>
            <a:ext cx="787400" cy="7064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582988" y="3300413"/>
            <a:ext cx="64293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608388" y="3300413"/>
            <a:ext cx="755650" cy="7524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68263"/>
            <a:ext cx="1042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160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22947" y="499427"/>
            <a:ext cx="6453382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1430"/>
                <a:latin typeface="+mj-lt"/>
                <a:cs typeface="Tahoma" pitchFamily="34" charset="0"/>
              </a:rPr>
              <a:t>ИНФОРМАЦИЯ ДЛЯ РЕЗЮМЕ ВЫПУСКНИКА</a:t>
            </a: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227013" y="1212850"/>
            <a:ext cx="8569325" cy="568166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3227388" algn="l"/>
              </a:tabLst>
              <a:defRPr/>
            </a:pPr>
            <a:r>
              <a:rPr lang="ru-RU" sz="2000" b="1" u="sng" dirty="0">
                <a:solidFill>
                  <a:srgbClr val="000000"/>
                </a:solidFill>
                <a:cs typeface="Tahoma" pitchFamily="34" charset="0"/>
              </a:rPr>
              <a:t>Укажите следующую информацию (с учётом перечисленных в каждом из пунктов названия предприятия, сроков исполнения работ, выполняемых обязанностей):</a:t>
            </a:r>
          </a:p>
          <a:p>
            <a:pPr algn="ctr">
              <a:tabLst>
                <a:tab pos="3227388" algn="l"/>
              </a:tabLst>
              <a:defRPr/>
            </a:pPr>
            <a:endParaRPr lang="ru-RU" sz="400" b="1" u="sng" dirty="0">
              <a:solidFill>
                <a:srgbClr val="000000"/>
              </a:solidFill>
              <a:cs typeface="Tahoma" pitchFamily="34" charset="0"/>
            </a:endParaRP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 уровень образования;</a:t>
            </a: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 производственную практику на старших курсах;</a:t>
            </a:r>
          </a:p>
          <a:p>
            <a:pPr>
              <a:buFontTx/>
              <a:buChar char="-"/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    сезонную работу или подработки;</a:t>
            </a:r>
          </a:p>
          <a:p>
            <a:pPr>
              <a:buFontTx/>
              <a:buChar char="-"/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    опыт работы (если был);</a:t>
            </a:r>
          </a:p>
          <a:p>
            <a:pPr>
              <a:buFontTx/>
              <a:buChar char="-"/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    учебные мероприятия (участие в конференциях, мастер-классах, написание статей и размещение их в СМИ, наличие сертификатов и призовых грамот);</a:t>
            </a: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 помощь преподавателям в вузе;</a:t>
            </a: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 частную предпринимательскую деятельность;</a:t>
            </a: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 временную работу в проектах;</a:t>
            </a:r>
          </a:p>
          <a:p>
            <a:pPr>
              <a:buFontTx/>
              <a:buChar char="-"/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    опыт общественной деятельности (участие в форумах, акциях, проектах, волонтерских и благотворительных движениях);</a:t>
            </a:r>
          </a:p>
          <a:p>
            <a:pPr>
              <a:tabLst>
                <a:tab pos="3227388" algn="l"/>
              </a:tabLst>
              <a:defRPr/>
            </a:pPr>
            <a:r>
              <a:rPr lang="ru-RU" sz="1800" b="1" dirty="0">
                <a:solidFill>
                  <a:srgbClr val="000000"/>
                </a:solidFill>
                <a:cs typeface="Tahoma" pitchFamily="34" charset="0"/>
              </a:rPr>
              <a:t>-   владение иностранными языками, профессиональными компьютерными программами и т.п.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3850" y="115888"/>
            <a:ext cx="10429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80528" y="0"/>
            <a:ext cx="931299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1895475" y="260350"/>
            <a:ext cx="5761038" cy="804863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ОБРАЗЕЦ ФУНКЦИОНАЛЬНОГО РЕЗЮМЕ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0" y="41451"/>
            <a:ext cx="1223963" cy="102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3252" name="Прямоугольник 5"/>
          <p:cNvSpPr>
            <a:spLocks noChangeArrowheads="1"/>
          </p:cNvSpPr>
          <p:nvPr/>
        </p:nvSpPr>
        <p:spPr bwMode="auto">
          <a:xfrm>
            <a:off x="-108520" y="1196751"/>
            <a:ext cx="9173146" cy="5256585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2400" b="1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Verdana" pitchFamily="34" charset="0"/>
              </a:rPr>
              <a:t>Сидорова Мария Петровна</a:t>
            </a:r>
          </a:p>
          <a:p>
            <a:pPr algn="just"/>
            <a:r>
              <a:rPr lang="ru-RU" sz="2200" b="1" dirty="0">
                <a:latin typeface="Verdana" pitchFamily="34" charset="0"/>
              </a:rPr>
              <a:t>22 года</a:t>
            </a:r>
          </a:p>
          <a:p>
            <a:pPr algn="just"/>
            <a:r>
              <a:rPr lang="ru-RU" sz="2200" b="1" dirty="0">
                <a:latin typeface="Verdana" pitchFamily="34" charset="0"/>
              </a:rPr>
              <a:t>Донецк _______________</a:t>
            </a:r>
          </a:p>
          <a:p>
            <a:pPr algn="just"/>
            <a:r>
              <a:rPr lang="ru-RU" sz="2200" b="1" dirty="0">
                <a:latin typeface="Verdana" pitchFamily="34" charset="0"/>
              </a:rPr>
              <a:t>Телефон (071)_________</a:t>
            </a:r>
          </a:p>
          <a:p>
            <a:pPr algn="just"/>
            <a:r>
              <a:rPr lang="ru-RU" sz="2200" b="1" dirty="0">
                <a:latin typeface="Verdana" pitchFamily="34" charset="0"/>
              </a:rPr>
              <a:t>Е-</a:t>
            </a:r>
            <a:r>
              <a:rPr lang="ru-RU" sz="2200" b="1" dirty="0" err="1">
                <a:latin typeface="Verdana" pitchFamily="34" charset="0"/>
              </a:rPr>
              <a:t>ма</a:t>
            </a:r>
            <a:r>
              <a:rPr lang="en-US" sz="2200" b="1" dirty="0" err="1">
                <a:latin typeface="Verdana" pitchFamily="34" charset="0"/>
              </a:rPr>
              <a:t>il</a:t>
            </a:r>
            <a:r>
              <a:rPr lang="ru-RU" sz="2200" b="1" dirty="0">
                <a:latin typeface="Verdana" pitchFamily="34" charset="0"/>
              </a:rPr>
              <a:t>:________________</a:t>
            </a:r>
          </a:p>
          <a:p>
            <a:pPr algn="just"/>
            <a:endParaRPr lang="ru-RU" sz="2200" b="1" dirty="0">
              <a:latin typeface="Verdana" pitchFamily="34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</a:rPr>
              <a:t>Цель:</a:t>
            </a:r>
            <a:r>
              <a:rPr lang="ru-RU" sz="2200" b="1" dirty="0">
                <a:latin typeface="Verdana" pitchFamily="34" charset="0"/>
              </a:rPr>
              <a:t> вакансия экономист</a:t>
            </a:r>
          </a:p>
          <a:p>
            <a:pPr algn="just"/>
            <a:endParaRPr lang="ru-RU" sz="2200" b="1" u="sng" dirty="0">
              <a:latin typeface="Verdana" pitchFamily="34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</a:rPr>
              <a:t>Образование:</a:t>
            </a:r>
            <a:r>
              <a:rPr lang="ru-RU" sz="2200" b="1" dirty="0"/>
              <a:t> </a:t>
            </a:r>
            <a:r>
              <a:rPr lang="ru-RU" sz="2200" b="1" dirty="0">
                <a:latin typeface="Verdana" pitchFamily="34" charset="0"/>
              </a:rPr>
              <a:t>2012-2016 Донецкий национальный университет экономики и торговли. им. М. </a:t>
            </a:r>
            <a:r>
              <a:rPr lang="ru-RU" sz="2200" b="1" dirty="0" err="1">
                <a:latin typeface="Verdana" pitchFamily="34" charset="0"/>
              </a:rPr>
              <a:t>Туган</a:t>
            </a:r>
            <a:r>
              <a:rPr lang="ru-RU" sz="2200" b="1" dirty="0">
                <a:latin typeface="Verdana" pitchFamily="34" charset="0"/>
              </a:rPr>
              <a:t>-Барановского, специальность – экономика торговли</a:t>
            </a:r>
            <a:endParaRPr lang="ru-RU" sz="2200" b="1" dirty="0">
              <a:latin typeface="Verdana" pitchFamily="34" charset="0"/>
              <a:cs typeface="Times New Roman" pitchFamily="18" charset="0"/>
            </a:endParaRPr>
          </a:p>
          <a:p>
            <a:pPr algn="just"/>
            <a:endParaRPr lang="ru-RU" sz="2200" b="1" dirty="0">
              <a:latin typeface="Verdana" pitchFamily="34" charset="0"/>
              <a:cs typeface="Times New Roman" pitchFamily="18" charset="0"/>
            </a:endParaRPr>
          </a:p>
          <a:p>
            <a:pPr algn="just"/>
            <a:endParaRPr lang="ru-RU" sz="2400" b="1" dirty="0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8" descr="proxy?url=http%3A%2F%2Fbizak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844675"/>
            <a:ext cx="302418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1835150" y="620713"/>
            <a:ext cx="5905500" cy="804862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ОБРАЗЕЦ ФУНКЦИОНАЛЬНОГО РЕЗЮМЕ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7" y="180182"/>
            <a:ext cx="1223963" cy="108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4276" name="Прямоугольник 5"/>
          <p:cNvSpPr>
            <a:spLocks noChangeArrowheads="1"/>
          </p:cNvSpPr>
          <p:nvPr/>
        </p:nvSpPr>
        <p:spPr bwMode="auto">
          <a:xfrm>
            <a:off x="-180527" y="1557338"/>
            <a:ext cx="9217023" cy="5223451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000" dirty="0">
              <a:latin typeface="Tw Cen MT Condensed Extra Bold" pitchFamily="34" charset="0"/>
              <a:cs typeface="Times New Roman" pitchFamily="18" charset="0"/>
            </a:endParaRPr>
          </a:p>
          <a:p>
            <a:r>
              <a:rPr lang="ru-RU" sz="2200" b="1" dirty="0">
                <a:latin typeface="Verdana" pitchFamily="34" charset="0"/>
                <a:cs typeface="Tahoma" pitchFamily="34" charset="0"/>
              </a:rPr>
              <a:t>- март-май 2016 г.: преддипломная практика в ООО «Исток», сфера деятельности: оптовая торговля продуктами питания, г. Донецк</a:t>
            </a:r>
          </a:p>
          <a:p>
            <a:r>
              <a:rPr lang="ru-RU" sz="2200" b="1" dirty="0">
                <a:latin typeface="Verdana" pitchFamily="34" charset="0"/>
                <a:cs typeface="Tahoma" pitchFamily="34" charset="0"/>
              </a:rPr>
              <a:t> - ноябрь 2015 г.: организация </a:t>
            </a:r>
            <a:r>
              <a:rPr lang="ru-RU" sz="2200" b="1" dirty="0" smtClean="0">
                <a:latin typeface="Verdana" pitchFamily="34" charset="0"/>
                <a:cs typeface="Tahoma" pitchFamily="34" charset="0"/>
              </a:rPr>
              <a:t>межфакультетного </a:t>
            </a:r>
            <a:r>
              <a:rPr lang="ru-RU" sz="2200" b="1" dirty="0">
                <a:latin typeface="Verdana" pitchFamily="34" charset="0"/>
                <a:cs typeface="Tahoma" pitchFamily="34" charset="0"/>
              </a:rPr>
              <a:t>конкурса «Экономика и законодательно-правовая база ДНР», а также участие в самом конкурсе, результат- 1 место; </a:t>
            </a:r>
            <a:br>
              <a:rPr lang="ru-RU" sz="2200" b="1" dirty="0">
                <a:latin typeface="Verdana" pitchFamily="34" charset="0"/>
                <a:cs typeface="Tahoma" pitchFamily="34" charset="0"/>
              </a:rPr>
            </a:br>
            <a:r>
              <a:rPr lang="ru-RU" sz="2200" b="1" dirty="0">
                <a:latin typeface="Verdana" pitchFamily="34" charset="0"/>
                <a:cs typeface="Tahoma" pitchFamily="34" charset="0"/>
              </a:rPr>
              <a:t>-  сентябрь 2015 г.: участие в студенческой олимпиаде «Налоговая политика ДНР», 2 место в личном зачете;</a:t>
            </a:r>
          </a:p>
          <a:p>
            <a:r>
              <a:rPr lang="ru-RU" sz="2200" b="1" dirty="0">
                <a:latin typeface="Verdana" pitchFamily="34" charset="0"/>
                <a:cs typeface="Tahoma" pitchFamily="34" charset="0"/>
              </a:rPr>
              <a:t>-   май 2013 г.: участие в межвузовской экономико-юридической конференции, диплом I степени за доклад; </a:t>
            </a:r>
          </a:p>
          <a:p>
            <a:r>
              <a:rPr lang="ru-RU" sz="2200" b="1" dirty="0">
                <a:latin typeface="Verdana" pitchFamily="34" charset="0"/>
                <a:cs typeface="Tahoma" pitchFamily="34" charset="0"/>
              </a:rPr>
              <a:t>-  апрель 2013г.: организация фестиваля «Студенческая весна», руководитель группы волонтеров.</a:t>
            </a:r>
            <a:endParaRPr lang="ru-RU" sz="1800" b="1" dirty="0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2733675" y="512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1">
              <a:latin typeface="Verdan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5298" name="Прямоугольник 4"/>
          <p:cNvSpPr>
            <a:spLocks noChangeArrowheads="1"/>
          </p:cNvSpPr>
          <p:nvPr/>
        </p:nvSpPr>
        <p:spPr bwMode="auto">
          <a:xfrm>
            <a:off x="1895475" y="601663"/>
            <a:ext cx="5761038" cy="804862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ОБРАЗЕЦ ФУНКЦИОНАЛЬНОГО РЕЗЮМЕ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6258"/>
            <a:ext cx="1223963" cy="98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5300" name="Прямоугольник 5"/>
          <p:cNvSpPr>
            <a:spLocks noChangeArrowheads="1"/>
          </p:cNvSpPr>
          <p:nvPr/>
        </p:nvSpPr>
        <p:spPr bwMode="auto">
          <a:xfrm>
            <a:off x="-180528" y="1557338"/>
            <a:ext cx="9216578" cy="5112022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200" u="sng" dirty="0">
              <a:cs typeface="Times New Roman" pitchFamily="18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  <a:cs typeface="Tahoma" pitchFamily="34" charset="0"/>
              </a:rPr>
              <a:t>Профессиональные знания и навыки: </a:t>
            </a:r>
            <a:endParaRPr lang="ru-RU" sz="2200" b="1" u="sng" dirty="0" smtClean="0">
              <a:latin typeface="Verdana" pitchFamily="34" charset="0"/>
              <a:cs typeface="Tahoma" pitchFamily="34" charset="0"/>
            </a:endParaRPr>
          </a:p>
          <a:p>
            <a:pPr algn="just"/>
            <a:endParaRPr lang="ru-RU" sz="2200" b="1" u="sng" dirty="0">
              <a:latin typeface="Verdan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2200" b="1" dirty="0">
                <a:latin typeface="Verdana" pitchFamily="34" charset="0"/>
                <a:cs typeface="Tahoma" pitchFamily="34" charset="0"/>
              </a:rPr>
              <a:t>Опытный пользователь ПК, </a:t>
            </a:r>
            <a:r>
              <a:rPr lang="en-US" sz="2200" b="1" dirty="0">
                <a:latin typeface="Verdana" pitchFamily="34" charset="0"/>
                <a:cs typeface="Tahoma" pitchFamily="34" charset="0"/>
              </a:rPr>
              <a:t>MS </a:t>
            </a:r>
            <a:r>
              <a:rPr lang="en-US" sz="2200" b="1" dirty="0" err="1">
                <a:latin typeface="Verdana" pitchFamily="34" charset="0"/>
                <a:cs typeface="Tahoma" pitchFamily="34" charset="0"/>
              </a:rPr>
              <a:t>Offis</a:t>
            </a:r>
            <a:r>
              <a:rPr lang="ru-RU" sz="2200" b="1" dirty="0">
                <a:latin typeface="Verdana" pitchFamily="34" charset="0"/>
                <a:cs typeface="Tahoma" pitchFamily="34" charset="0"/>
              </a:rPr>
              <a:t>, </a:t>
            </a:r>
            <a:r>
              <a:rPr lang="en-US" sz="2200" b="1" dirty="0">
                <a:latin typeface="Verdana" pitchFamily="34" charset="0"/>
                <a:cs typeface="Tahoma" pitchFamily="34" charset="0"/>
              </a:rPr>
              <a:t>Word</a:t>
            </a:r>
            <a:r>
              <a:rPr lang="ru-RU" sz="2200" b="1" dirty="0">
                <a:latin typeface="Verdana" pitchFamily="34" charset="0"/>
                <a:cs typeface="Tahoma" pitchFamily="34" charset="0"/>
              </a:rPr>
              <a:t>, </a:t>
            </a:r>
            <a:r>
              <a:rPr lang="en-US" sz="2200" b="1" dirty="0">
                <a:latin typeface="Verdana" pitchFamily="34" charset="0"/>
                <a:cs typeface="Tahoma" pitchFamily="34" charset="0"/>
              </a:rPr>
              <a:t>Excel</a:t>
            </a:r>
            <a:r>
              <a:rPr lang="ru-RU" sz="2200" b="1" dirty="0">
                <a:latin typeface="Verdana" pitchFamily="34" charset="0"/>
                <a:cs typeface="Tahoma" pitchFamily="34" charset="0"/>
              </a:rPr>
              <a:t>, «1С: Зарплата и кадры 7.7», «1С: Предприятие», программы банк-клиент, Консультант и др. 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Verdana" pitchFamily="34" charset="0"/>
                <a:cs typeface="Tahoma" pitchFamily="34" charset="0"/>
              </a:rPr>
              <a:t> Отличное знание налогового, гражданского, трудового законодательства</a:t>
            </a:r>
          </a:p>
          <a:p>
            <a:pPr algn="just">
              <a:buFontTx/>
              <a:buChar char="-"/>
            </a:pPr>
            <a:r>
              <a:rPr lang="ru-RU" sz="2200" b="1" dirty="0">
                <a:latin typeface="Verdana" pitchFamily="34" charset="0"/>
                <a:cs typeface="Tahoma" pitchFamily="34" charset="0"/>
              </a:rPr>
              <a:t>Хорошие теоретические знания экономической базы, бухгалтерского учета, проводок.</a:t>
            </a:r>
          </a:p>
          <a:p>
            <a:pPr algn="just"/>
            <a:endParaRPr lang="ru-RU" sz="2200" b="1" dirty="0"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6322" name="Прямоугольник 4"/>
          <p:cNvSpPr>
            <a:spLocks noChangeArrowheads="1"/>
          </p:cNvSpPr>
          <p:nvPr/>
        </p:nvSpPr>
        <p:spPr bwMode="auto">
          <a:xfrm>
            <a:off x="1895475" y="601663"/>
            <a:ext cx="5761038" cy="804862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ОБРАЗЕЦ ФУНКЦИОНАЛЬНОГО РЕЗЮМЕ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8113"/>
            <a:ext cx="1223963" cy="8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6324" name="Прямоугольник 5"/>
          <p:cNvSpPr>
            <a:spLocks noChangeArrowheads="1"/>
          </p:cNvSpPr>
          <p:nvPr/>
        </p:nvSpPr>
        <p:spPr bwMode="auto">
          <a:xfrm>
            <a:off x="-180528" y="1628775"/>
            <a:ext cx="9217024" cy="5040585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ru-RU" sz="2400" dirty="0">
              <a:latin typeface="Verdana" pitchFamily="34" charset="0"/>
              <a:cs typeface="Times New Roman" pitchFamily="18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  <a:cs typeface="Tahoma" pitchFamily="34" charset="0"/>
              </a:rPr>
              <a:t>Личные качества:</a:t>
            </a:r>
          </a:p>
          <a:p>
            <a:pPr algn="just"/>
            <a:r>
              <a:rPr lang="ru-RU" sz="2200" b="1" dirty="0">
                <a:latin typeface="Verdana" pitchFamily="34" charset="0"/>
                <a:cs typeface="Tahoma" pitchFamily="34" charset="0"/>
              </a:rPr>
              <a:t>Ответственность, коммуникабельность,  исполнительность, умение работать в команде, трудолюбие, стремление к развитию (достижениям), стрессоустойчивость, честность, дисциплинированность, креативность. </a:t>
            </a:r>
          </a:p>
          <a:p>
            <a:pPr algn="just"/>
            <a:endParaRPr lang="ru-RU" sz="2200" b="1" dirty="0">
              <a:latin typeface="Verdana" pitchFamily="34" charset="0"/>
              <a:cs typeface="Tahoma" pitchFamily="34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  <a:cs typeface="Tahoma" pitchFamily="34" charset="0"/>
              </a:rPr>
              <a:t>Дополнительные сведения:</a:t>
            </a:r>
          </a:p>
          <a:p>
            <a:pPr algn="just"/>
            <a:r>
              <a:rPr lang="ru-RU" sz="2200" b="1" dirty="0">
                <a:latin typeface="Verdana" pitchFamily="34" charset="0"/>
                <a:cs typeface="Tahoma" pitchFamily="34" charset="0"/>
              </a:rPr>
              <a:t>Водительские права категория «В», готова к командировкам, ненормированному рабочему дню, стремлюсь к развитию профессиональных навыков, легко справляюсь с большим объемом информации.</a:t>
            </a:r>
          </a:p>
          <a:p>
            <a:pPr algn="just"/>
            <a:endParaRPr lang="ru-RU" sz="2200" b="1" dirty="0">
              <a:latin typeface="Verdana" pitchFamily="34" charset="0"/>
              <a:cs typeface="Tahoma" pitchFamily="34" charset="0"/>
            </a:endParaRPr>
          </a:p>
          <a:p>
            <a:pPr algn="just"/>
            <a:r>
              <a:rPr lang="ru-RU" sz="2200" b="1" u="sng" dirty="0">
                <a:latin typeface="Verdana" pitchFamily="34" charset="0"/>
                <a:cs typeface="Tahoma" pitchFamily="34" charset="0"/>
              </a:rPr>
              <a:t>Хобби:</a:t>
            </a:r>
            <a:r>
              <a:rPr lang="ru-RU" sz="2200" b="1" dirty="0">
                <a:latin typeface="Verdana" pitchFamily="34" charset="0"/>
                <a:cs typeface="Tahoma" pitchFamily="34" charset="0"/>
              </a:rPr>
              <a:t> шахматы, спорт.</a:t>
            </a:r>
          </a:p>
          <a:p>
            <a:pPr algn="just"/>
            <a:endParaRPr lang="ru-RU" sz="2200" b="1" dirty="0"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688"/>
            <a:ext cx="148590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755650" y="1196975"/>
            <a:ext cx="7993063" cy="466725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 i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Britannic Bold" pitchFamily="34" charset="0"/>
                <a:cs typeface="Times New Roman" pitchFamily="18" charset="0"/>
              </a:rPr>
              <a:t>План </a:t>
            </a:r>
            <a:r>
              <a:rPr lang="ru-RU" sz="2800" b="1" i="1" dirty="0" smtClean="0">
                <a:latin typeface="Britannic Bold" pitchFamily="34" charset="0"/>
                <a:cs typeface="Times New Roman" pitchFamily="18" charset="0"/>
              </a:rPr>
              <a:t>мастер- класса</a:t>
            </a:r>
            <a:r>
              <a:rPr lang="ru-RU" sz="2800" b="1" i="1" dirty="0">
                <a:latin typeface="Britannic Bold" pitchFamily="34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i="1" dirty="0">
              <a:solidFill>
                <a:srgbClr val="000000"/>
              </a:solidFill>
              <a:latin typeface="Britannic Bold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TRUD-4.TRUD4\Desktop\images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524328" y="112706"/>
            <a:ext cx="1389383" cy="8875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/>
        </p:spPr>
      </p:pic>
      <p:grpSp>
        <p:nvGrpSpPr>
          <p:cNvPr id="30725" name="Прямоугольник 1"/>
          <p:cNvGrpSpPr>
            <a:grpSpLocks/>
          </p:cNvGrpSpPr>
          <p:nvPr/>
        </p:nvGrpSpPr>
        <p:grpSpPr bwMode="auto">
          <a:xfrm>
            <a:off x="884238" y="1951038"/>
            <a:ext cx="7248525" cy="3816350"/>
            <a:chOff x="557" y="1229"/>
            <a:chExt cx="4566" cy="2404"/>
          </a:xfrm>
        </p:grpSpPr>
        <p:pic>
          <p:nvPicPr>
            <p:cNvPr id="30726" name="Прямоугольник 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" y="1229"/>
              <a:ext cx="4566" cy="24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581" y="1253"/>
              <a:ext cx="4522" cy="235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/>
              <a:r>
                <a:rPr lang="ru-RU" sz="2400" b="1">
                  <a:latin typeface="Verdana" pitchFamily="34" charset="0"/>
                </a:rPr>
                <a:t>1.Основные источники информации о вакансиях</a:t>
              </a:r>
            </a:p>
            <a:p>
              <a:pPr marL="342900" indent="-342900"/>
              <a:endParaRPr lang="ru-RU" sz="2400" b="1">
                <a:latin typeface="Verdana" pitchFamily="34" charset="0"/>
              </a:endParaRPr>
            </a:p>
            <a:p>
              <a:pPr marL="342900" indent="-342900"/>
              <a:r>
                <a:rPr lang="ru-RU" sz="2400" b="1">
                  <a:latin typeface="Verdana" pitchFamily="34" charset="0"/>
                </a:rPr>
                <a:t>2.Телефонные переговоры с работодателем</a:t>
              </a:r>
            </a:p>
            <a:p>
              <a:pPr marL="342900" indent="-342900"/>
              <a:endParaRPr lang="ru-RU" sz="2400" b="1">
                <a:latin typeface="Verdana" pitchFamily="34" charset="0"/>
              </a:endParaRPr>
            </a:p>
            <a:p>
              <a:pPr marL="342900" indent="-342900"/>
              <a:r>
                <a:rPr lang="ru-RU" sz="2400" b="1">
                  <a:latin typeface="Verdana" pitchFamily="34" charset="0"/>
                </a:rPr>
                <a:t>3. Собеседование с работодателем</a:t>
              </a:r>
            </a:p>
            <a:p>
              <a:pPr marL="342900" indent="-342900"/>
              <a:endParaRPr lang="ru-RU" sz="2400" b="1">
                <a:latin typeface="Verdana" pitchFamily="34" charset="0"/>
              </a:endParaRPr>
            </a:p>
            <a:p>
              <a:pPr marL="342900" indent="-342900"/>
              <a:r>
                <a:rPr lang="ru-RU" sz="2400" b="1">
                  <a:latin typeface="Verdana" pitchFamily="34" charset="0"/>
                </a:rPr>
                <a:t>4. Подготовка резюме</a:t>
              </a:r>
            </a:p>
            <a:p>
              <a:pPr marL="342900" indent="-342900">
                <a:buFontTx/>
                <a:buChar char="•"/>
              </a:pPr>
              <a:endParaRPr lang="ru-RU" sz="2400" b="1"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02820" y="1834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263" y="18341"/>
            <a:ext cx="1223963" cy="103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03717" y="221739"/>
            <a:ext cx="6640691" cy="83099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Официальный сайт Республиканского центра занятости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(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  <a:hlinkClick r:id="rId6"/>
              </a:rPr>
              <a:t>http://rcz-dnr.ru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4973" t="12504" r="6453" b="654"/>
          <a:stretch/>
        </p:blipFill>
        <p:spPr>
          <a:xfrm>
            <a:off x="-178787" y="1269064"/>
            <a:ext cx="9465409" cy="50905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483768" y="2514458"/>
            <a:ext cx="1584176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52320" y="4653136"/>
            <a:ext cx="2088232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3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263" y="18341"/>
            <a:ext cx="1223963" cy="103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03717" y="221739"/>
            <a:ext cx="6640691" cy="83099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Официальный сайт Республиканского центра занятости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(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  <a:hlinkClick r:id="rId6"/>
              </a:rPr>
              <a:t>http://rcz-dnr.ru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izQuadrataC"/>
                <a:cs typeface="Tahoma" pitchFamily="34" charset="0"/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4973" t="12505" r="6642" b="4398"/>
          <a:stretch/>
        </p:blipFill>
        <p:spPr>
          <a:xfrm>
            <a:off x="-282576" y="1506388"/>
            <a:ext cx="9426575" cy="468052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267744" y="2584141"/>
            <a:ext cx="1584176" cy="1944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1196975" cy="10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88900"/>
            <a:ext cx="8842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706438" y="2133600"/>
            <a:ext cx="7753350" cy="251936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/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83538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Овал 3"/>
          <p:cNvSpPr/>
          <p:nvPr/>
        </p:nvSpPr>
        <p:spPr>
          <a:xfrm rot="19808277">
            <a:off x="4519613" y="819150"/>
            <a:ext cx="2676525" cy="6492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Личные контакты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 rot="20668450">
            <a:off x="4724400" y="1598613"/>
            <a:ext cx="2660650" cy="7000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СМИ, ИНТЕРНЕТ</a:t>
            </a:r>
          </a:p>
        </p:txBody>
      </p:sp>
      <p:sp>
        <p:nvSpPr>
          <p:cNvPr id="19" name="Овал 18"/>
          <p:cNvSpPr/>
          <p:nvPr/>
        </p:nvSpPr>
        <p:spPr>
          <a:xfrm rot="918864">
            <a:off x="4776788" y="2608263"/>
            <a:ext cx="2573337" cy="76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КАДРОВЫЕ АГЕНТСТВА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50938" y="1773238"/>
            <a:ext cx="3571875" cy="17399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Источники информации о вакансиях</a:t>
            </a:r>
            <a:endParaRPr lang="ru-RU" sz="2800" i="1" dirty="0"/>
          </a:p>
        </p:txBody>
      </p:sp>
      <p:sp>
        <p:nvSpPr>
          <p:cNvPr id="27" name="Овал 26"/>
          <p:cNvSpPr/>
          <p:nvPr/>
        </p:nvSpPr>
        <p:spPr>
          <a:xfrm rot="2150358">
            <a:off x="4575175" y="3525838"/>
            <a:ext cx="2560638" cy="81756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ЦЕНТР ЗАНЯТОСТИ</a:t>
            </a:r>
            <a:r>
              <a:rPr lang="ru-RU" sz="1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1026" name="Picture 2" descr="C:\Users\TRUD-4.TRUD4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868863"/>
            <a:ext cx="2663825" cy="198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2776" name="Picture 3" descr="C:\Users\TRUD-4.TRUD4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868863"/>
            <a:ext cx="23653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426"/>
            <a:ext cx="1223963" cy="103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 descr="C:\Users\TRUD-4.TRUD4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862513"/>
            <a:ext cx="2654300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277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38315" y="-113723"/>
            <a:ext cx="9455340" cy="6857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1844675" y="862013"/>
            <a:ext cx="5761038" cy="500062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  <a:cs typeface="Tahoma" pitchFamily="34" charset="0"/>
              </a:rPr>
              <a:t>ЛИЧНЫЕ  КОНТАКТЫ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210"/>
            <a:ext cx="1223963" cy="107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179388" y="1844675"/>
            <a:ext cx="4356100" cy="4106863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04800" indent="-304800" algn="ctr"/>
            <a:r>
              <a:rPr lang="ru-RU" sz="2400" b="1" u="sng">
                <a:latin typeface="Verdana" pitchFamily="34" charset="0"/>
              </a:rPr>
              <a:t>ПРЕИМУЩЕСТВА:</a:t>
            </a:r>
          </a:p>
          <a:p>
            <a:pPr marL="304800" indent="-304800" algn="ctr"/>
            <a:endParaRPr lang="ru-RU" sz="2400" b="1" u="sng">
              <a:latin typeface="Verdana" pitchFamily="34" charset="0"/>
            </a:endParaRPr>
          </a:p>
          <a:p>
            <a:pPr marL="304800" indent="-304800">
              <a:buFontTx/>
              <a:buAutoNum type="arabicPeriod"/>
            </a:pPr>
            <a:r>
              <a:rPr lang="ru-RU" sz="2200" b="1">
                <a:latin typeface="Verdana" pitchFamily="34" charset="0"/>
              </a:rPr>
              <a:t>Достоверность информации</a:t>
            </a:r>
          </a:p>
          <a:p>
            <a:pPr marL="304800" indent="-304800">
              <a:buFontTx/>
              <a:buAutoNum type="arabicPeriod"/>
            </a:pPr>
            <a:endParaRPr lang="ru-RU" sz="2200" b="1">
              <a:latin typeface="Verdana" pitchFamily="34" charset="0"/>
            </a:endParaRPr>
          </a:p>
          <a:p>
            <a:pPr marL="304800" indent="-304800">
              <a:buFontTx/>
              <a:buAutoNum type="arabicPeriod"/>
            </a:pPr>
            <a:r>
              <a:rPr lang="ru-RU" sz="2200" b="1">
                <a:latin typeface="Verdana" pitchFamily="34" charset="0"/>
              </a:rPr>
              <a:t>Оперативность информации</a:t>
            </a:r>
          </a:p>
          <a:p>
            <a:pPr marL="304800" indent="-304800"/>
            <a:endParaRPr lang="ru-RU" sz="2200" b="1">
              <a:latin typeface="Verdana" pitchFamily="34" charset="0"/>
            </a:endParaRPr>
          </a:p>
          <a:p>
            <a:pPr marL="304800" indent="-304800"/>
            <a:r>
              <a:rPr lang="ru-RU" sz="2200" b="1">
                <a:latin typeface="Verdana" pitchFamily="34" charset="0"/>
              </a:rPr>
              <a:t>3.Положительная рекомендация</a:t>
            </a:r>
          </a:p>
        </p:txBody>
      </p:sp>
      <p:sp>
        <p:nvSpPr>
          <p:cNvPr id="33797" name="Прямоугольник 17"/>
          <p:cNvSpPr>
            <a:spLocks noChangeArrowheads="1"/>
          </p:cNvSpPr>
          <p:nvPr/>
        </p:nvSpPr>
        <p:spPr bwMode="auto">
          <a:xfrm>
            <a:off x="4716463" y="1844675"/>
            <a:ext cx="4176712" cy="4106863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 dirty="0">
                <a:latin typeface="Verdana" pitchFamily="34" charset="0"/>
              </a:rPr>
              <a:t>ОСОБЕННОСТИ, РИСКИ:</a:t>
            </a:r>
          </a:p>
          <a:p>
            <a:pPr algn="ctr"/>
            <a:endParaRPr lang="ru-RU" sz="1000" b="1" u="sng" dirty="0">
              <a:latin typeface="Verdana" pitchFamily="34" charset="0"/>
            </a:endParaRPr>
          </a:p>
          <a:p>
            <a:r>
              <a:rPr lang="ru-RU" sz="2200" b="1" dirty="0">
                <a:latin typeface="Verdana" pitchFamily="34" charset="0"/>
              </a:rPr>
              <a:t>1.Ограниченность информации о наличии вакансий</a:t>
            </a:r>
          </a:p>
          <a:p>
            <a:endParaRPr lang="ru-RU" sz="800" b="1" dirty="0">
              <a:latin typeface="Verdana" pitchFamily="34" charset="0"/>
            </a:endParaRPr>
          </a:p>
          <a:p>
            <a:r>
              <a:rPr lang="ru-RU" sz="2200" b="1" dirty="0">
                <a:latin typeface="Verdana" pitchFamily="34" charset="0"/>
              </a:rPr>
              <a:t>2.Недостаточные сведения о вакансии</a:t>
            </a:r>
          </a:p>
          <a:p>
            <a:endParaRPr lang="ru-RU" sz="800" b="1" dirty="0">
              <a:latin typeface="Verdana" pitchFamily="34" charset="0"/>
            </a:endParaRPr>
          </a:p>
          <a:p>
            <a:r>
              <a:rPr lang="ru-RU" sz="2200" b="1" dirty="0">
                <a:latin typeface="Verdana" pitchFamily="34" charset="0"/>
              </a:rPr>
              <a:t>3.Большое значение личностных факторов 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90715" y="-113723"/>
            <a:ext cx="9455340" cy="6857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1836738" y="682625"/>
            <a:ext cx="5759450" cy="865188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  <a:cs typeface="Tahoma" pitchFamily="34" charset="0"/>
              </a:rPr>
              <a:t>Средства массовой информации, ИНТЕРНЕТ 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90" y="82550"/>
            <a:ext cx="1223963" cy="104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-80279" y="1740911"/>
            <a:ext cx="4792663" cy="475297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 dirty="0">
                <a:latin typeface="Verdana" pitchFamily="34" charset="0"/>
              </a:rPr>
              <a:t>ПРЕИМУЩЕСТВА:</a:t>
            </a:r>
          </a:p>
          <a:p>
            <a:pPr algn="ctr"/>
            <a:endParaRPr lang="ru-RU" sz="2000" b="1" u="sng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1.Доступность</a:t>
            </a:r>
          </a:p>
          <a:p>
            <a:endParaRPr lang="ru-RU" sz="20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2.Не требует больших финансовых затрат</a:t>
            </a:r>
          </a:p>
          <a:p>
            <a:pPr algn="ctr"/>
            <a:endParaRPr lang="ru-RU" sz="2000" b="1" u="sng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3.Большой объем информации о вакансиях</a:t>
            </a:r>
          </a:p>
          <a:p>
            <a:endParaRPr lang="ru-RU" sz="20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4.Открытая  информация о работодателе, в том числе для контакта по телефону</a:t>
            </a:r>
          </a:p>
        </p:txBody>
      </p:sp>
      <p:sp>
        <p:nvSpPr>
          <p:cNvPr id="34821" name="Прямоугольник 17"/>
          <p:cNvSpPr>
            <a:spLocks noChangeArrowheads="1"/>
          </p:cNvSpPr>
          <p:nvPr/>
        </p:nvSpPr>
        <p:spPr bwMode="auto">
          <a:xfrm>
            <a:off x="4880015" y="1769557"/>
            <a:ext cx="4032250" cy="475297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 dirty="0">
                <a:latin typeface="Verdana" pitchFamily="34" charset="0"/>
              </a:rPr>
              <a:t>ОСОБЕННОСТИ, РИСКИ:</a:t>
            </a:r>
          </a:p>
          <a:p>
            <a:r>
              <a:rPr lang="ru-RU" sz="2000" b="1" dirty="0">
                <a:latin typeface="Verdana" pitchFamily="34" charset="0"/>
              </a:rPr>
              <a:t>1.Неполная информация о вакансии</a:t>
            </a:r>
          </a:p>
          <a:p>
            <a:endParaRPr lang="ru-RU" sz="8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2.Риск нелегальной занятости</a:t>
            </a:r>
          </a:p>
          <a:p>
            <a:endParaRPr lang="ru-RU" sz="8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3.Возможная недостоверность информации (устаревшая информация)</a:t>
            </a:r>
          </a:p>
          <a:p>
            <a:endParaRPr lang="ru-RU" sz="800" b="1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4.Низкое качество вакансий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2075" y="82550"/>
            <a:ext cx="11445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0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1908175" y="692150"/>
            <a:ext cx="5759450" cy="500063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  <a:cs typeface="Tahoma" pitchFamily="34" charset="0"/>
              </a:rPr>
              <a:t>КАДРОВЫЕ АГЕНСТВА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1223963" cy="10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107950" y="1341438"/>
            <a:ext cx="4319588" cy="5183187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>
                <a:latin typeface="Verdana" pitchFamily="34" charset="0"/>
              </a:rPr>
              <a:t>ПРЕИМУЩЕСТВА:</a:t>
            </a:r>
          </a:p>
          <a:p>
            <a:pPr algn="ctr"/>
            <a:endParaRPr lang="ru-RU" sz="800" b="1" u="sng">
              <a:latin typeface="Verdana" pitchFamily="34" charset="0"/>
            </a:endParaRPr>
          </a:p>
          <a:p>
            <a:r>
              <a:rPr lang="ru-RU" sz="2000" b="1">
                <a:latin typeface="Verdana" pitchFamily="34" charset="0"/>
              </a:rPr>
              <a:t>1.Непосредственный контакт с работником агентства</a:t>
            </a:r>
          </a:p>
          <a:p>
            <a:endParaRPr lang="ru-RU" sz="800" b="1" u="sng">
              <a:latin typeface="Verdana" pitchFamily="34" charset="0"/>
            </a:endParaRPr>
          </a:p>
          <a:p>
            <a:pPr algn="just"/>
            <a:r>
              <a:rPr lang="ru-RU" sz="2000" b="1">
                <a:latin typeface="Verdana" pitchFamily="34" charset="0"/>
              </a:rPr>
              <a:t>2.Возможность узнать подробную информацию о вакансии</a:t>
            </a:r>
          </a:p>
          <a:p>
            <a:pPr algn="just"/>
            <a:endParaRPr lang="ru-RU" sz="800" b="1" u="sng">
              <a:latin typeface="Verdana" pitchFamily="34" charset="0"/>
            </a:endParaRPr>
          </a:p>
          <a:p>
            <a:pPr algn="just"/>
            <a:r>
              <a:rPr lang="ru-RU" sz="2000" b="1">
                <a:latin typeface="Verdana" pitchFamily="34" charset="0"/>
              </a:rPr>
              <a:t>3.Возможность узнать об условиях труда и дополнительных социальных гарантиях у работодателя</a:t>
            </a:r>
          </a:p>
          <a:p>
            <a:pPr algn="just"/>
            <a:endParaRPr lang="ru-RU" sz="800" b="1">
              <a:latin typeface="Verdana" pitchFamily="34" charset="0"/>
            </a:endParaRPr>
          </a:p>
          <a:p>
            <a:pPr algn="just"/>
            <a:r>
              <a:rPr lang="ru-RU" sz="2000" b="1">
                <a:latin typeface="Verdana" pitchFamily="34" charset="0"/>
              </a:rPr>
              <a:t>4.Достоверность информации</a:t>
            </a:r>
          </a:p>
          <a:p>
            <a:pPr algn="just"/>
            <a:endParaRPr lang="ru-RU" sz="2000" b="1">
              <a:latin typeface="Verdana" pitchFamily="34" charset="0"/>
            </a:endParaRPr>
          </a:p>
        </p:txBody>
      </p:sp>
      <p:sp>
        <p:nvSpPr>
          <p:cNvPr id="35845" name="Прямоугольник 17"/>
          <p:cNvSpPr>
            <a:spLocks noChangeArrowheads="1"/>
          </p:cNvSpPr>
          <p:nvPr/>
        </p:nvSpPr>
        <p:spPr bwMode="auto">
          <a:xfrm>
            <a:off x="4787900" y="1341438"/>
            <a:ext cx="3990975" cy="5183187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 dirty="0">
                <a:latin typeface="Verdana" pitchFamily="34" charset="0"/>
              </a:rPr>
              <a:t>ОСОБЕННОСТИ, РИСКИ:</a:t>
            </a:r>
          </a:p>
          <a:p>
            <a:pPr algn="ctr"/>
            <a:endParaRPr lang="ru-RU" sz="2400" b="1" u="sng" dirty="0">
              <a:latin typeface="Verdana" pitchFamily="34" charset="0"/>
            </a:endParaRPr>
          </a:p>
          <a:p>
            <a:pPr algn="just"/>
            <a:r>
              <a:rPr lang="ru-RU" sz="2000" b="1" dirty="0">
                <a:latin typeface="Verdana" pitchFamily="34" charset="0"/>
              </a:rPr>
              <a:t>1.Оплата </a:t>
            </a:r>
            <a:r>
              <a:rPr lang="ru-RU" sz="2000" b="1" dirty="0" smtClean="0">
                <a:latin typeface="Verdana" pitchFamily="34" charset="0"/>
              </a:rPr>
              <a:t>за предоставляемые услуги при </a:t>
            </a:r>
            <a:r>
              <a:rPr lang="ru-RU" sz="2000" b="1" dirty="0" err="1" smtClean="0">
                <a:latin typeface="Verdana" pitchFamily="34" charset="0"/>
              </a:rPr>
              <a:t>трудоустройствые</a:t>
            </a:r>
            <a:r>
              <a:rPr lang="ru-RU" sz="2000" b="1" dirty="0" smtClean="0">
                <a:latin typeface="Verdana" pitchFamily="34" charset="0"/>
              </a:rPr>
              <a:t>.</a:t>
            </a:r>
            <a:endParaRPr lang="ru-RU" sz="2000" b="1" dirty="0">
              <a:latin typeface="Verdana" pitchFamily="34" charset="0"/>
            </a:endParaRPr>
          </a:p>
          <a:p>
            <a:pPr algn="just"/>
            <a:endParaRPr lang="ru-RU" sz="2000" b="1" dirty="0">
              <a:latin typeface="Verdana" pitchFamily="34" charset="0"/>
            </a:endParaRPr>
          </a:p>
          <a:p>
            <a:pPr algn="just"/>
            <a:r>
              <a:rPr lang="ru-RU" sz="2000" b="1" dirty="0">
                <a:latin typeface="Verdana" pitchFamily="34" charset="0"/>
              </a:rPr>
              <a:t>2.Ограниченная база вакансий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1613" y="153988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1908175" y="549275"/>
            <a:ext cx="5761038" cy="500063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  <a:cs typeface="Tahoma" pitchFamily="34" charset="0"/>
              </a:rPr>
              <a:t>Центры занятости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8113"/>
            <a:ext cx="1223963" cy="8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0" y="1268413"/>
            <a:ext cx="5184775" cy="54022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u="sng">
              <a:latin typeface="Verdana" pitchFamily="34" charset="0"/>
              <a:cs typeface="Tahoma" pitchFamily="34" charset="0"/>
            </a:endParaRPr>
          </a:p>
          <a:p>
            <a:pPr algn="ctr"/>
            <a:r>
              <a:rPr lang="ru-RU" sz="2400" b="1" u="sng">
                <a:latin typeface="Verdana" pitchFamily="34" charset="0"/>
                <a:cs typeface="Tahoma" pitchFamily="34" charset="0"/>
              </a:rPr>
              <a:t>ПРЕИМУЩЕСТВА</a:t>
            </a:r>
          </a:p>
          <a:p>
            <a:pPr algn="ctr"/>
            <a:endParaRPr lang="ru-RU" sz="1000" b="1" u="sng">
              <a:latin typeface="Verdana" pitchFamily="34" charset="0"/>
              <a:cs typeface="Tahoma" pitchFamily="34" charset="0"/>
            </a:endParaRPr>
          </a:p>
          <a:p>
            <a:pPr algn="ctr"/>
            <a:endParaRPr lang="ru-RU" sz="1000" b="1" u="sng">
              <a:latin typeface="Verdana" pitchFamily="34" charset="0"/>
              <a:cs typeface="Tahoma" pitchFamily="34" charset="0"/>
            </a:endParaRPr>
          </a:p>
          <a:p>
            <a:r>
              <a:rPr lang="ru-RU" sz="2000" b="1">
                <a:latin typeface="Verdana" pitchFamily="34" charset="0"/>
                <a:cs typeface="Tahoma" pitchFamily="34" charset="0"/>
              </a:rPr>
              <a:t>1.Большая база вакансий</a:t>
            </a:r>
          </a:p>
          <a:p>
            <a:endParaRPr lang="ru-RU" sz="800" b="1">
              <a:latin typeface="Verdana" pitchFamily="34" charset="0"/>
              <a:cs typeface="Tahoma" pitchFamily="34" charset="0"/>
            </a:endParaRPr>
          </a:p>
          <a:p>
            <a:r>
              <a:rPr lang="ru-RU" sz="2000" b="1">
                <a:latin typeface="Verdana" pitchFamily="34" charset="0"/>
                <a:cs typeface="Tahoma" pitchFamily="34" charset="0"/>
              </a:rPr>
              <a:t>2.Достоверность и актуальность информации о вакансиях</a:t>
            </a:r>
          </a:p>
          <a:p>
            <a:endParaRPr lang="ru-RU" sz="800" b="1">
              <a:latin typeface="Verdana" pitchFamily="34" charset="0"/>
              <a:cs typeface="Tahoma" pitchFamily="34" charset="0"/>
            </a:endParaRPr>
          </a:p>
          <a:p>
            <a:r>
              <a:rPr lang="ru-RU" sz="2000" b="1">
                <a:latin typeface="Verdana" pitchFamily="34" charset="0"/>
                <a:cs typeface="Tahoma" pitchFamily="34" charset="0"/>
              </a:rPr>
              <a:t>3.Бесплатное получение информации</a:t>
            </a:r>
          </a:p>
          <a:p>
            <a:endParaRPr lang="ru-RU" sz="800" b="1">
              <a:latin typeface="Verdana" pitchFamily="34" charset="0"/>
              <a:cs typeface="Tahoma" pitchFamily="34" charset="0"/>
            </a:endParaRPr>
          </a:p>
          <a:p>
            <a:r>
              <a:rPr lang="ru-RU" sz="2000" b="1">
                <a:latin typeface="Verdana" pitchFamily="34" charset="0"/>
                <a:cs typeface="Tahoma" pitchFamily="34" charset="0"/>
              </a:rPr>
              <a:t>4.Работа с различными носителями информации</a:t>
            </a:r>
          </a:p>
          <a:p>
            <a:endParaRPr lang="ru-RU" sz="800" b="1">
              <a:latin typeface="Verdana" pitchFamily="34" charset="0"/>
              <a:cs typeface="Tahoma" pitchFamily="34" charset="0"/>
            </a:endParaRPr>
          </a:p>
          <a:p>
            <a:r>
              <a:rPr lang="ru-RU" sz="2000" b="1">
                <a:latin typeface="Verdana" pitchFamily="34" charset="0"/>
                <a:cs typeface="Tahoma" pitchFamily="34" charset="0"/>
              </a:rPr>
              <a:t>5.Данные о вакансиях, установленных работодателями в счет квоты</a:t>
            </a:r>
          </a:p>
          <a:p>
            <a:pPr algn="ctr"/>
            <a:endParaRPr lang="ru-RU" sz="2000" b="1">
              <a:latin typeface="Verdana" pitchFamily="34" charset="0"/>
              <a:cs typeface="Tahoma" pitchFamily="34" charset="0"/>
            </a:endParaRPr>
          </a:p>
          <a:p>
            <a:pPr algn="ctr"/>
            <a:endParaRPr lang="ru-RU" sz="2000" b="1">
              <a:latin typeface="Verdana" pitchFamily="34" charset="0"/>
              <a:cs typeface="Times New Roman" pitchFamily="18" charset="0"/>
            </a:endParaRPr>
          </a:p>
          <a:p>
            <a:pPr algn="ctr"/>
            <a:endParaRPr lang="ru-RU" sz="200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869" name="Прямоугольник 17"/>
          <p:cNvSpPr>
            <a:spLocks noChangeArrowheads="1"/>
          </p:cNvSpPr>
          <p:nvPr/>
        </p:nvSpPr>
        <p:spPr bwMode="auto">
          <a:xfrm>
            <a:off x="5389538" y="1273317"/>
            <a:ext cx="3443287" cy="540067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>
                <a:latin typeface="Verdana" pitchFamily="34" charset="0"/>
                <a:cs typeface="Tahoma" pitchFamily="34" charset="0"/>
              </a:rPr>
              <a:t>ОСОБЕННОСТИ, РИСКИ</a:t>
            </a:r>
            <a:r>
              <a:rPr lang="ru-RU" sz="2400" b="1" u="sng">
                <a:cs typeface="Times New Roman" pitchFamily="18" charset="0"/>
              </a:rPr>
              <a:t>:</a:t>
            </a:r>
          </a:p>
          <a:p>
            <a:pPr algn="ctr"/>
            <a:endParaRPr lang="ru-RU" sz="2200" b="1" u="sng">
              <a:cs typeface="Times New Roman" pitchFamily="18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311340" y="-77211"/>
            <a:ext cx="945534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1908175" y="549275"/>
            <a:ext cx="5761038" cy="500063"/>
          </a:xfrm>
          <a:prstGeom prst="rect">
            <a:avLst/>
          </a:prstGeom>
          <a:solidFill>
            <a:schemeClr val="bg1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  <a:cs typeface="Tahoma" pitchFamily="34" charset="0"/>
              </a:rPr>
              <a:t>Центры занятости</a:t>
            </a:r>
          </a:p>
        </p:txBody>
      </p:sp>
      <p:pic>
        <p:nvPicPr>
          <p:cNvPr id="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38113"/>
            <a:ext cx="1223963" cy="8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0" y="1268413"/>
            <a:ext cx="5184775" cy="54022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 dirty="0">
                <a:latin typeface="Verdana" pitchFamily="34" charset="0"/>
                <a:cs typeface="Tahoma" pitchFamily="34" charset="0"/>
              </a:rPr>
              <a:t>ПРЕИМУЩЕСТВА:</a:t>
            </a:r>
          </a:p>
          <a:p>
            <a:pPr algn="ctr"/>
            <a:endParaRPr lang="ru-RU" sz="2400" b="1" u="sng" dirty="0">
              <a:latin typeface="Verdana" pitchFamily="34" charset="0"/>
              <a:cs typeface="Tahoma" pitchFamily="34" charset="0"/>
            </a:endParaRPr>
          </a:p>
          <a:p>
            <a:r>
              <a:rPr lang="ru-RU" sz="2000" b="1" dirty="0">
                <a:latin typeface="Verdana" pitchFamily="34" charset="0"/>
                <a:cs typeface="Tahoma" pitchFamily="34" charset="0"/>
              </a:rPr>
              <a:t>6.Ответственность работодателя за достоверность информации</a:t>
            </a:r>
          </a:p>
          <a:p>
            <a:endParaRPr lang="ru-RU" sz="2000" b="1" dirty="0">
              <a:latin typeface="Verdana" pitchFamily="34" charset="0"/>
              <a:cs typeface="Tahoma" pitchFamily="34" charset="0"/>
            </a:endParaRPr>
          </a:p>
          <a:p>
            <a:r>
              <a:rPr lang="ru-RU" sz="2000" b="1" dirty="0">
                <a:latin typeface="Verdana" pitchFamily="34" charset="0"/>
                <a:cs typeface="Tahoma" pitchFamily="34" charset="0"/>
              </a:rPr>
              <a:t>7.Содействие  специалиста центра занятости в организации собеседования с работодателем</a:t>
            </a:r>
          </a:p>
          <a:p>
            <a:endParaRPr lang="ru-RU" sz="2000" b="1" dirty="0">
              <a:latin typeface="Verdana" pitchFamily="34" charset="0"/>
              <a:cs typeface="Tahoma" pitchFamily="34" charset="0"/>
            </a:endParaRPr>
          </a:p>
          <a:p>
            <a:r>
              <a:rPr lang="ru-RU" sz="2000" b="1" dirty="0">
                <a:latin typeface="Verdana" pitchFamily="34" charset="0"/>
                <a:cs typeface="Tahoma" pitchFamily="34" charset="0"/>
              </a:rPr>
              <a:t>8.Возможность получения официального направления </a:t>
            </a:r>
            <a:r>
              <a:rPr lang="ru-RU" sz="2000" b="1" dirty="0" smtClean="0">
                <a:latin typeface="Verdana" pitchFamily="34" charset="0"/>
                <a:cs typeface="Tahoma" pitchFamily="34" charset="0"/>
              </a:rPr>
              <a:t>на работу.</a:t>
            </a:r>
            <a:endParaRPr lang="ru-RU" sz="2000" b="1" dirty="0">
              <a:latin typeface="Verdana" pitchFamily="34" charset="0"/>
              <a:cs typeface="Tahoma" pitchFamily="34" charset="0"/>
            </a:endParaRPr>
          </a:p>
          <a:p>
            <a:endParaRPr lang="ru-RU" sz="2000" b="1" dirty="0">
              <a:latin typeface="Verdana" pitchFamily="34" charset="0"/>
              <a:cs typeface="Tahoma" pitchFamily="34" charset="0"/>
            </a:endParaRPr>
          </a:p>
          <a:p>
            <a:r>
              <a:rPr lang="ru-RU" sz="2000" b="1" dirty="0">
                <a:latin typeface="Verdana" pitchFamily="34" charset="0"/>
                <a:cs typeface="Tahoma" pitchFamily="34" charset="0"/>
              </a:rPr>
              <a:t>9.Организация ярмарок </a:t>
            </a:r>
            <a:r>
              <a:rPr lang="ru-RU" sz="2000" b="1" dirty="0" smtClean="0">
                <a:latin typeface="Verdana" pitchFamily="34" charset="0"/>
                <a:cs typeface="Tahoma" pitchFamily="34" charset="0"/>
              </a:rPr>
              <a:t>вакансий, аукционов претендентов.</a:t>
            </a:r>
            <a:endParaRPr lang="ru-RU" sz="2000" b="1" dirty="0">
              <a:latin typeface="Verdana" pitchFamily="34" charset="0"/>
              <a:cs typeface="Tahoma" pitchFamily="34" charset="0"/>
            </a:endParaRPr>
          </a:p>
          <a:p>
            <a:pPr algn="ctr"/>
            <a:endParaRPr lang="ru-RU" sz="2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893" name="Прямоугольник 17"/>
          <p:cNvSpPr>
            <a:spLocks noChangeArrowheads="1"/>
          </p:cNvSpPr>
          <p:nvPr/>
        </p:nvSpPr>
        <p:spPr bwMode="auto">
          <a:xfrm>
            <a:off x="5292725" y="1268413"/>
            <a:ext cx="3443288" cy="540067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u="sng">
                <a:latin typeface="Verdana" pitchFamily="34" charset="0"/>
                <a:cs typeface="Tahoma" pitchFamily="34" charset="0"/>
              </a:rPr>
              <a:t>ОСОБЕННОСТИ, РИСКИ:</a:t>
            </a:r>
          </a:p>
          <a:p>
            <a:pPr algn="ctr"/>
            <a:endParaRPr lang="ru-RU" sz="2400" b="1" u="sng">
              <a:latin typeface="Verdana" pitchFamily="34" charset="0"/>
              <a:cs typeface="Tahoma" pitchFamily="34" charset="0"/>
            </a:endParaRPr>
          </a:p>
          <a:p>
            <a:pPr algn="just"/>
            <a:r>
              <a:rPr lang="ru-RU" sz="2000" b="1">
                <a:latin typeface="Verdana" pitchFamily="34" charset="0"/>
                <a:cs typeface="Tahoma" pitchFamily="34" charset="0"/>
              </a:rPr>
              <a:t>1.Доступность информации для широкого круга соискателей работы, большое количество претендентов на одну вакансию</a:t>
            </a:r>
          </a:p>
          <a:p>
            <a:pPr algn="just"/>
            <a:endParaRPr lang="ru-RU" sz="2000" b="1">
              <a:latin typeface="Verdana" pitchFamily="34" charset="0"/>
              <a:cs typeface="Tahoma" pitchFamily="34" charset="0"/>
            </a:endParaRPr>
          </a:p>
          <a:p>
            <a:pPr algn="just"/>
            <a:r>
              <a:rPr lang="ru-RU" sz="2000" b="1">
                <a:latin typeface="Verdana" pitchFamily="34" charset="0"/>
                <a:cs typeface="Tahoma" pitchFamily="34" charset="0"/>
              </a:rPr>
              <a:t>2.Необходимость посещения центра занятости для получения направления на работу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174625"/>
            <a:ext cx="11445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C:\Users\TRUD-4\Desktop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0"/>
            <a:ext cx="11874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755650" y="4221163"/>
            <a:ext cx="7729538" cy="113982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Взять резюме и личные документы </a:t>
            </a:r>
          </a:p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(диплом об образовании, трудовую книжку, сертификаты и др.)</a:t>
            </a: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84213" y="2852738"/>
            <a:ext cx="7794625" cy="1139825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Продумать содержание разговора, информацию, которую Вам необходимо довести до работодателя и получить от него</a:t>
            </a: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762000" y="5589588"/>
            <a:ext cx="7716838" cy="8048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Подготовить блокнот и ручку для записи информации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99563" y="658886"/>
            <a:ext cx="6247555" cy="89255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ahoma" pitchFamily="34" charset="0"/>
              </a:rPr>
              <a:t>Подготовка к телефонному разговору с работодателем</a:t>
            </a: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15888"/>
            <a:ext cx="1042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Прямоугольник 4"/>
          <p:cNvSpPr>
            <a:spLocks noChangeArrowheads="1"/>
          </p:cNvSpPr>
          <p:nvPr/>
        </p:nvSpPr>
        <p:spPr bwMode="auto">
          <a:xfrm>
            <a:off x="684213" y="1916113"/>
            <a:ext cx="7789862" cy="804862"/>
          </a:xfrm>
          <a:prstGeom prst="rect">
            <a:avLst/>
          </a:prstGeom>
          <a:solidFill>
            <a:schemeClr val="bg2"/>
          </a:solidFill>
          <a:ln w="4254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Verdana" pitchFamily="34" charset="0"/>
                <a:cs typeface="Tahoma" pitchFamily="34" charset="0"/>
              </a:rPr>
              <a:t>Узнать номер телефона кадровой службы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939</Words>
  <Application>Microsoft Office PowerPoint</Application>
  <PresentationFormat>Экран (4:3)</PresentationFormat>
  <Paragraphs>215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TRUD-4</dc:creator>
  <cp:lastModifiedBy>888</cp:lastModifiedBy>
  <cp:revision>381</cp:revision>
  <dcterms:created xsi:type="dcterms:W3CDTF">2018-05-14T10:02:34Z</dcterms:created>
  <dcterms:modified xsi:type="dcterms:W3CDTF">2019-07-03T11:46:39Z</dcterms:modified>
</cp:coreProperties>
</file>